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65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58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3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36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678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95B91-786E-4339-9354-C7E2935CC82A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09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C7CD-88B9-401C-A2E0-AEDAD2963012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536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67C79-88F3-4E9B-A7B4-80F92610755E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244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2E80-183F-40F5-8CF7-8EA0A1AB2B57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654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7EF07-CDB8-4B85-8900-1775935FC899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990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036D-84FB-48CB-AB38-4DF2A1062723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7443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55EF4-F206-4F53-BDE6-D3CE6BF6B49F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9232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E6F40-ED62-4144-8FC0-E31FE9811D91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952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0919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3D543-060E-4333-A8AB-4F29C3645B7D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645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EC23-AD3C-48E0-8540-2D564B34AF9D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4099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528B0-E781-4367-83C1-423825A8A6A4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76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14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596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802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515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586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453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81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05B5B-0AC2-487F-98BE-B032F866E5DF}" type="datetimeFigureOut">
              <a:rPr lang="ru-RU" smtClean="0"/>
              <a:t>06.03.2017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E1213-0280-4150-9F0A-9FB90FC280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170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B8740-5471-4AD5-B3A0-F0FD4EDE2202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06.03.2017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672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4%D0%BE%D0%BC%D0%B0%D1%88%D0%BD%D0%B8%D0%B9_%D0%BE%D1%81%D1%91%D0%BB" TargetMode="External"/><Relationship Id="rId2" Type="http://schemas.openxmlformats.org/officeDocument/2006/relationships/hyperlink" Target="https://ru.wikipedia.org/wiki/%D0%9B%D0%B0%D1%82%D0%B8%D0%BD%D1%81%D0%BA%D0%B8%D0%B9_%D1%8F%D0%B7%D1%8B%D0%BA" TargetMode="Externa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hyperlink" Target="https://ru.wikipedia.org/wiki/%D0%9B%D0%BE%D1%88%D0%B0%D0%B4%D1%8C_%D0%B4%D0%BE%D0%BC%D0%B0%D1%88%D0%BD%D1%8F%D1%8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4%D0%BE%D0%BC%D0%B0%D1%88%D0%BD%D0%B8%D0%B9_%D0%BE%D1%81%D1%91%D0%BB" TargetMode="External"/><Relationship Id="rId2" Type="http://schemas.openxmlformats.org/officeDocument/2006/relationships/hyperlink" Target="https://ru.wikipedia.org/wiki/%D0%9B%D0%BE%D1%88%D0%B0%D0%B4%D1%8C_%D0%B4%D0%BE%D0%BC%D0%B0%D1%88%D0%BD%D1%8F%D1%8F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medvet.ru/breeds/breed-of-cattle/shortgonskaja-poroda.html" TargetMode="External"/><Relationship Id="rId2" Type="http://schemas.openxmlformats.org/officeDocument/2006/relationships/hyperlink" Target="http://www.omedvet.ru/breeds/breed-of-cattle/sharole.html" TargetMode="Externa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www.omedvet.ru/breeds/breed-of-cattle/simmentalskaja.html" TargetMode="External"/><Relationship Id="rId5" Type="http://schemas.openxmlformats.org/officeDocument/2006/relationships/hyperlink" Target="http://www.omedvet.ru/breeds/breed-of-cattle/santa-gertruda.html" TargetMode="External"/><Relationship Id="rId4" Type="http://schemas.openxmlformats.org/officeDocument/2006/relationships/hyperlink" Target="http://www.omedvet.ru/breeds/breed-of-cattle/gerefordskaja-poroda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7504" y="2420888"/>
            <a:ext cx="8856984" cy="1529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80340" algn="ctr">
              <a:lnSpc>
                <a:spcPct val="97000"/>
              </a:lnSpc>
            </a:pPr>
            <a:r>
              <a:rPr lang="ru-RU" sz="4800" b="1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4. Межвидовое </a:t>
            </a:r>
            <a:r>
              <a:rPr lang="ru-RU" sz="4800" b="1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разведение</a:t>
            </a:r>
            <a:endParaRPr lang="ru-RU" sz="6600" dirty="0">
              <a:solidFill>
                <a:prstClr val="black"/>
              </a:solidFill>
              <a:latin typeface="Courier New"/>
              <a:ea typeface="Times New Roman"/>
              <a:cs typeface="Times New Roman"/>
            </a:endParaRPr>
          </a:p>
          <a:p>
            <a:pPr indent="180340" algn="just">
              <a:lnSpc>
                <a:spcPct val="97000"/>
              </a:lnSpc>
            </a:pPr>
            <a:r>
              <a:rPr lang="ru-RU" sz="4800" b="1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 </a:t>
            </a:r>
            <a:endParaRPr lang="ru-RU" sz="6600" dirty="0">
              <a:solidFill>
                <a:prstClr val="black"/>
              </a:solidFill>
              <a:latin typeface="Courier New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4429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279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79512" y="1124744"/>
            <a:ext cx="8856984" cy="47494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80340" algn="just">
              <a:lnSpc>
                <a:spcPct val="97000"/>
              </a:lnSpc>
            </a:pPr>
            <a:r>
              <a:rPr lang="ru-RU" sz="2400" b="1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Межвидовым </a:t>
            </a:r>
            <a:r>
              <a:rPr lang="ru-RU" sz="2400" b="1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разведением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 называют такое разведение, при котором скрещивают животных, принадлежащих к разным видам. </a:t>
            </a: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indent="180340" algn="just">
              <a:lnSpc>
                <a:spcPct val="97000"/>
              </a:lnSpc>
            </a:pPr>
            <a:endParaRPr lang="ru-RU" sz="2400" dirty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indent="180340" algn="just">
              <a:lnSpc>
                <a:spcPct val="97000"/>
              </a:lnSpc>
            </a:pPr>
            <a:r>
              <a:rPr lang="ru-RU" sz="2400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Целью 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межвидового разведения является: </a:t>
            </a: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indent="180340" algn="just">
              <a:lnSpc>
                <a:spcPct val="97000"/>
              </a:lnSpc>
            </a:pP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marL="457200" indent="-457200" algn="just">
              <a:lnSpc>
                <a:spcPct val="97000"/>
              </a:lnSpc>
              <a:buAutoNum type="arabicParenR"/>
            </a:pPr>
            <a:r>
              <a:rPr lang="ru-RU" sz="2400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получение </a:t>
            </a:r>
            <a:r>
              <a:rPr lang="ru-RU" sz="2400" dirty="0" err="1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пользовательных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 животных (товарных гибридов) – </a:t>
            </a:r>
            <a:r>
              <a:rPr lang="ru-RU" sz="2400" b="1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отдаленная гибридизация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; </a:t>
            </a: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marL="457200" indent="-457200" algn="just">
              <a:lnSpc>
                <a:spcPct val="97000"/>
              </a:lnSpc>
              <a:buAutoNum type="arabicParenR"/>
            </a:pP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marL="457200" indent="-457200" algn="just">
              <a:lnSpc>
                <a:spcPct val="97000"/>
              </a:lnSpc>
              <a:buAutoNum type="arabicParenR"/>
            </a:pPr>
            <a:r>
              <a:rPr lang="ru-RU" sz="2400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выведение 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животных новых пород – </a:t>
            </a:r>
            <a:r>
              <a:rPr lang="ru-RU" sz="2400" b="1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племенное разведение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. </a:t>
            </a:r>
            <a:endParaRPr lang="ru-RU" sz="2400" dirty="0" smtClean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marL="457200" indent="-457200" algn="just">
              <a:lnSpc>
                <a:spcPct val="97000"/>
              </a:lnSpc>
              <a:buAutoNum type="arabicParenR"/>
            </a:pPr>
            <a:endParaRPr lang="ru-RU" sz="2400" dirty="0">
              <a:solidFill>
                <a:prstClr val="black"/>
              </a:solidFill>
              <a:latin typeface="Times New Roman"/>
              <a:ea typeface="Times New Roman"/>
              <a:cs typeface="Times New Roman"/>
            </a:endParaRPr>
          </a:p>
          <a:p>
            <a:pPr algn="just">
              <a:lnSpc>
                <a:spcPct val="97000"/>
              </a:lnSpc>
            </a:pPr>
            <a:r>
              <a:rPr lang="ru-RU" sz="2400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Наиболее </a:t>
            </a:r>
            <a:r>
              <a:rPr lang="ru-RU" sz="2400" dirty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широкое распространение получило промышленное разведение (товарная гибридизация) и воспроизводительное (породообразующее</a:t>
            </a:r>
            <a:r>
              <a:rPr lang="ru-RU" sz="2400" dirty="0" smtClean="0">
                <a:solidFill>
                  <a:prstClr val="black"/>
                </a:solidFill>
                <a:latin typeface="Times New Roman"/>
                <a:ea typeface="Times New Roman"/>
                <a:cs typeface="Times New Roman"/>
              </a:rPr>
              <a:t>).</a:t>
            </a:r>
            <a:endParaRPr lang="ru-RU" sz="3600" dirty="0">
              <a:solidFill>
                <a:prstClr val="black"/>
              </a:solidFill>
              <a:latin typeface="Courier New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97132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79512" y="194895"/>
            <a:ext cx="8856984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200" dirty="0" smtClean="0">
                <a:solidFill>
                  <a:prstClr val="black"/>
                </a:solidFill>
                <a:latin typeface="Times New Roman"/>
                <a:ea typeface="Times New Roman"/>
              </a:rPr>
              <a:t>Проведение </a:t>
            </a:r>
            <a:r>
              <a:rPr lang="ru-RU" sz="3200" dirty="0">
                <a:solidFill>
                  <a:prstClr val="black"/>
                </a:solidFill>
                <a:latin typeface="Times New Roman"/>
                <a:ea typeface="Times New Roman"/>
              </a:rPr>
              <a:t>отдаленной гибридизации связано с рядом трудностей, вытекающих из видовых особенностей скрещиваемых животных. Главные из них следующие: </a:t>
            </a:r>
            <a:endParaRPr lang="ru-RU" sz="3200" dirty="0" smtClean="0">
              <a:solidFill>
                <a:prstClr val="black"/>
              </a:solidFill>
              <a:latin typeface="Times New Roman"/>
              <a:ea typeface="Times New Roman"/>
            </a:endParaRPr>
          </a:p>
          <a:p>
            <a:pPr marL="514350" indent="-514350" algn="just">
              <a:buAutoNum type="arabicParenR"/>
            </a:pPr>
            <a:r>
              <a:rPr lang="ru-RU" sz="3200" dirty="0" err="1" smtClean="0">
                <a:solidFill>
                  <a:prstClr val="black"/>
                </a:solidFill>
                <a:latin typeface="Times New Roman"/>
                <a:ea typeface="Times New Roman"/>
              </a:rPr>
              <a:t>нескрещиваемость</a:t>
            </a:r>
            <a:r>
              <a:rPr lang="ru-RU" sz="3200" dirty="0" smtClean="0">
                <a:solidFill>
                  <a:prstClr val="black"/>
                </a:solidFill>
                <a:latin typeface="Times New Roman"/>
                <a:ea typeface="Times New Roman"/>
              </a:rPr>
              <a:t> </a:t>
            </a:r>
            <a:r>
              <a:rPr lang="ru-RU" sz="3200" dirty="0">
                <a:solidFill>
                  <a:prstClr val="black"/>
                </a:solidFill>
                <a:latin typeface="Times New Roman"/>
                <a:ea typeface="Times New Roman"/>
              </a:rPr>
              <a:t>видов между собой; </a:t>
            </a:r>
            <a:endParaRPr lang="ru-RU" sz="3200" dirty="0" smtClean="0">
              <a:solidFill>
                <a:prstClr val="black"/>
              </a:solidFill>
              <a:latin typeface="Times New Roman"/>
              <a:ea typeface="Times New Roman"/>
            </a:endParaRPr>
          </a:p>
          <a:p>
            <a:pPr marL="514350" indent="-514350" algn="just">
              <a:buAutoNum type="arabicParenR"/>
            </a:pPr>
            <a:r>
              <a:rPr lang="ru-RU" sz="3200" dirty="0" smtClean="0">
                <a:solidFill>
                  <a:prstClr val="black"/>
                </a:solidFill>
                <a:latin typeface="Times New Roman"/>
                <a:ea typeface="Times New Roman"/>
              </a:rPr>
              <a:t>частичная </a:t>
            </a:r>
            <a:r>
              <a:rPr lang="ru-RU" sz="3200" dirty="0">
                <a:solidFill>
                  <a:prstClr val="black"/>
                </a:solidFill>
                <a:latin typeface="Times New Roman"/>
                <a:ea typeface="Times New Roman"/>
              </a:rPr>
              <a:t>или полная бесплодность гибридов</a:t>
            </a:r>
            <a:r>
              <a:rPr lang="ru-RU" sz="3200" dirty="0" smtClean="0">
                <a:solidFill>
                  <a:prstClr val="black"/>
                </a:solidFill>
                <a:latin typeface="Times New Roman"/>
                <a:ea typeface="Times New Roman"/>
              </a:rPr>
              <a:t>.</a:t>
            </a:r>
          </a:p>
          <a:p>
            <a:pPr algn="just"/>
            <a:endParaRPr lang="ru-RU" sz="3200" dirty="0" smtClean="0">
              <a:solidFill>
                <a:prstClr val="black"/>
              </a:solidFill>
              <a:latin typeface="Times New Roman"/>
              <a:ea typeface="Times New Roman"/>
            </a:endParaRPr>
          </a:p>
          <a:p>
            <a:pPr algn="just"/>
            <a:r>
              <a:rPr lang="ru-RU" sz="3200" dirty="0" smtClean="0">
                <a:solidFill>
                  <a:prstClr val="black"/>
                </a:solidFill>
                <a:latin typeface="Times New Roman"/>
                <a:ea typeface="Times New Roman"/>
              </a:rPr>
              <a:t> </a:t>
            </a:r>
            <a:r>
              <a:rPr lang="ru-RU" sz="3200" dirty="0">
                <a:solidFill>
                  <a:prstClr val="black"/>
                </a:solidFill>
                <a:latin typeface="Times New Roman"/>
                <a:ea typeface="Times New Roman"/>
              </a:rPr>
              <a:t>Основными причинами </a:t>
            </a:r>
            <a:r>
              <a:rPr lang="ru-RU" sz="3200" dirty="0" err="1">
                <a:solidFill>
                  <a:prstClr val="black"/>
                </a:solidFill>
                <a:latin typeface="Times New Roman"/>
                <a:ea typeface="Times New Roman"/>
              </a:rPr>
              <a:t>нескрещиваемости</a:t>
            </a:r>
            <a:r>
              <a:rPr lang="ru-RU" sz="3200" dirty="0">
                <a:solidFill>
                  <a:prstClr val="black"/>
                </a:solidFill>
                <a:latin typeface="Times New Roman"/>
                <a:ea typeface="Times New Roman"/>
              </a:rPr>
              <a:t> отдаленных видов и бесплодия гибридов являются генетические факторы, такие, как различные набор и структура хромосом в их гаметах. </a:t>
            </a:r>
            <a:endParaRPr lang="ru-RU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570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112721" y="6093296"/>
            <a:ext cx="73448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252525"/>
                </a:solidFill>
                <a:latin typeface="Arial"/>
              </a:rPr>
              <a:t>Мул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(</a:t>
            </a:r>
            <a:r>
              <a:rPr lang="ru-RU" dirty="0">
                <a:solidFill>
                  <a:srgbClr val="0B0080"/>
                </a:solidFill>
                <a:latin typeface="Arial"/>
                <a:hlinkClick r:id="rId2" tooltip="Латинский язык"/>
              </a:rPr>
              <a:t>лат.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</a:t>
            </a:r>
            <a:r>
              <a:rPr lang="ru-RU" i="1" dirty="0" err="1">
                <a:solidFill>
                  <a:srgbClr val="252525"/>
                </a:solidFill>
                <a:latin typeface="Arial"/>
              </a:rPr>
              <a:t>mūlus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) — </a:t>
            </a:r>
            <a:r>
              <a:rPr lang="ru-RU" dirty="0" smtClean="0">
                <a:solidFill>
                  <a:srgbClr val="252525"/>
                </a:solidFill>
                <a:latin typeface="Arial"/>
              </a:rPr>
              <a:t>результат скрещивания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</a:t>
            </a:r>
            <a:r>
              <a:rPr lang="ru-RU" dirty="0">
                <a:solidFill>
                  <a:srgbClr val="0B0080"/>
                </a:solidFill>
                <a:latin typeface="Arial"/>
                <a:hlinkClick r:id="rId3" tooltip="Домашний осёл"/>
              </a:rPr>
              <a:t>осла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и </a:t>
            </a:r>
            <a:r>
              <a:rPr lang="ru-RU" u="sng" dirty="0">
                <a:solidFill>
                  <a:srgbClr val="0B0080"/>
                </a:solidFill>
                <a:latin typeface="Arial"/>
                <a:hlinkClick r:id="rId4" tooltip="Лошадь домашняя"/>
              </a:rPr>
              <a:t>кобылы</a:t>
            </a:r>
            <a:endParaRPr lang="ru-RU" dirty="0">
              <a:solidFill>
                <a:prstClr val="black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5" y="521041"/>
            <a:ext cx="7128793" cy="5346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9960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195736" y="260648"/>
            <a:ext cx="4199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 err="1">
                <a:solidFill>
                  <a:srgbClr val="252525"/>
                </a:solidFill>
                <a:latin typeface="Arial"/>
              </a:rPr>
              <a:t>Лоша́к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— гибрид </a:t>
            </a:r>
            <a:r>
              <a:rPr lang="ru-RU" u="sng" dirty="0">
                <a:solidFill>
                  <a:srgbClr val="0B0080"/>
                </a:solidFill>
                <a:latin typeface="Arial"/>
                <a:hlinkClick r:id="rId2" tooltip="Лошадь домашняя"/>
              </a:rPr>
              <a:t>жеребца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 и </a:t>
            </a:r>
            <a:r>
              <a:rPr lang="ru-RU" dirty="0">
                <a:solidFill>
                  <a:srgbClr val="0B0080"/>
                </a:solidFill>
                <a:latin typeface="Arial"/>
                <a:hlinkClick r:id="rId3" tooltip="Домашний осёл"/>
              </a:rPr>
              <a:t>ослицы</a:t>
            </a:r>
            <a:r>
              <a:rPr lang="ru-RU" dirty="0">
                <a:solidFill>
                  <a:srgbClr val="252525"/>
                </a:solidFill>
                <a:latin typeface="Arial"/>
              </a:rPr>
              <a:t>. </a:t>
            </a:r>
            <a:endParaRPr lang="ru-RU" dirty="0">
              <a:solidFill>
                <a:prstClr val="black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340768"/>
            <a:ext cx="6611888" cy="4581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956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95536" y="260648"/>
            <a:ext cx="82809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800" dirty="0" err="1">
                <a:solidFill>
                  <a:srgbClr val="222222"/>
                </a:solidFill>
                <a:latin typeface="arial"/>
              </a:rPr>
              <a:t>Мулард</a:t>
            </a:r>
            <a:r>
              <a:rPr lang="ru-RU" sz="2800" dirty="0">
                <a:solidFill>
                  <a:srgbClr val="222222"/>
                </a:solidFill>
                <a:latin typeface="arial"/>
              </a:rPr>
              <a:t>, реже </a:t>
            </a:r>
            <a:r>
              <a:rPr lang="ru-RU" sz="2800" dirty="0" err="1">
                <a:solidFill>
                  <a:srgbClr val="222222"/>
                </a:solidFill>
                <a:latin typeface="arial"/>
              </a:rPr>
              <a:t>муллард</a:t>
            </a:r>
            <a:r>
              <a:rPr lang="ru-RU" sz="2800" dirty="0">
                <a:solidFill>
                  <a:srgbClr val="222222"/>
                </a:solidFill>
                <a:latin typeface="arial"/>
              </a:rPr>
              <a:t> — межвидовой гибрид, получаемый при скрещивании селезней мускусных уток с домашними утками пород пекинская белая, </a:t>
            </a:r>
            <a:r>
              <a:rPr lang="ru-RU" sz="2800" dirty="0" err="1">
                <a:solidFill>
                  <a:srgbClr val="222222"/>
                </a:solidFill>
                <a:latin typeface="arial"/>
              </a:rPr>
              <a:t>оргпингтон</a:t>
            </a:r>
            <a:r>
              <a:rPr lang="ru-RU" sz="2800" dirty="0">
                <a:solidFill>
                  <a:srgbClr val="222222"/>
                </a:solidFill>
                <a:latin typeface="arial"/>
              </a:rPr>
              <a:t>, </a:t>
            </a:r>
            <a:r>
              <a:rPr lang="ru-RU" sz="2800" dirty="0" err="1">
                <a:solidFill>
                  <a:srgbClr val="222222"/>
                </a:solidFill>
                <a:latin typeface="arial"/>
              </a:rPr>
              <a:t>руанская</a:t>
            </a:r>
            <a:r>
              <a:rPr lang="ru-RU" sz="2800" dirty="0">
                <a:solidFill>
                  <a:srgbClr val="222222"/>
                </a:solidFill>
                <a:latin typeface="arial"/>
              </a:rPr>
              <a:t> и белая </a:t>
            </a:r>
            <a:r>
              <a:rPr lang="ru-RU" sz="2800" dirty="0" err="1">
                <a:solidFill>
                  <a:srgbClr val="222222"/>
                </a:solidFill>
                <a:latin typeface="arial"/>
              </a:rPr>
              <a:t>алье</a:t>
            </a:r>
            <a:r>
              <a:rPr lang="ru-RU" sz="2800" dirty="0">
                <a:solidFill>
                  <a:srgbClr val="222222"/>
                </a:solidFill>
                <a:latin typeface="arial"/>
              </a:rPr>
              <a:t>.</a:t>
            </a:r>
            <a:endParaRPr lang="ru-RU" sz="2800" dirty="0">
              <a:solidFill>
                <a:prstClr val="black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518" y="2780928"/>
            <a:ext cx="4286250" cy="356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6925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fermer02.ru/uploads/posts/2009-09/1253278785_santager_co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56992"/>
            <a:ext cx="4338115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agrostrana.ru/uploads/iblock/1368611592_evqkhwk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32656"/>
            <a:ext cx="432435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084168" y="4725144"/>
            <a:ext cx="24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prstClr val="black"/>
                </a:solidFill>
              </a:rPr>
              <a:t>Порода Санта-</a:t>
            </a:r>
            <a:r>
              <a:rPr lang="ru-RU" dirty="0" err="1">
                <a:solidFill>
                  <a:prstClr val="black"/>
                </a:solidFill>
              </a:rPr>
              <a:t>гертруда</a:t>
            </a:r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600" y="836712"/>
            <a:ext cx="1749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prstClr val="black"/>
                </a:solidFill>
              </a:rPr>
              <a:t>Зебу+ </a:t>
            </a:r>
            <a:r>
              <a:rPr lang="ru-RU" dirty="0" err="1">
                <a:solidFill>
                  <a:prstClr val="black"/>
                </a:solidFill>
              </a:rPr>
              <a:t>шортгорн</a:t>
            </a:r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640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79512" y="751344"/>
            <a:ext cx="885698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2C4353"/>
                </a:solidFill>
                <a:latin typeface="Arial"/>
              </a:rPr>
              <a:t>При выведении </a:t>
            </a:r>
            <a:r>
              <a:rPr lang="ru-RU" sz="2400" dirty="0" err="1">
                <a:solidFill>
                  <a:srgbClr val="2C4353"/>
                </a:solidFill>
                <a:latin typeface="Arial"/>
              </a:rPr>
              <a:t>многопородного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 гибрида </a:t>
            </a:r>
            <a:r>
              <a:rPr lang="ru-RU" sz="2400" dirty="0" err="1">
                <a:solidFill>
                  <a:srgbClr val="2C4353"/>
                </a:solidFill>
                <a:latin typeface="Arial"/>
              </a:rPr>
              <a:t>бифало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 использовались такие породы как </a:t>
            </a:r>
            <a:r>
              <a:rPr lang="ru-RU" sz="2400" b="1" dirty="0" err="1">
                <a:solidFill>
                  <a:srgbClr val="2C4353"/>
                </a:solidFill>
                <a:latin typeface="Arial"/>
              </a:rPr>
              <a:t>браманская</a:t>
            </a:r>
            <a:r>
              <a:rPr lang="ru-RU" sz="2400" b="1" dirty="0" smtClean="0">
                <a:solidFill>
                  <a:srgbClr val="2C4353"/>
                </a:solidFill>
                <a:latin typeface="Arial"/>
              </a:rPr>
              <a:t>, </a:t>
            </a:r>
            <a:r>
              <a:rPr lang="ru-RU" sz="2400" b="1" u="sng" dirty="0" err="1" smtClean="0">
                <a:solidFill>
                  <a:srgbClr val="A67E2B"/>
                </a:solidFill>
                <a:latin typeface="Arial"/>
                <a:hlinkClick r:id="rId2"/>
              </a:rPr>
              <a:t>шароле</a:t>
            </a:r>
            <a:r>
              <a:rPr lang="ru-RU" sz="2400" b="1" dirty="0">
                <a:solidFill>
                  <a:srgbClr val="2C4353"/>
                </a:solidFill>
                <a:latin typeface="Arial"/>
              </a:rPr>
              <a:t>, </a:t>
            </a:r>
            <a:r>
              <a:rPr lang="ru-RU" sz="2400" b="1" u="sng" dirty="0">
                <a:solidFill>
                  <a:srgbClr val="A67E2B"/>
                </a:solidFill>
                <a:latin typeface="Arial"/>
                <a:hlinkClick r:id="rId3"/>
              </a:rPr>
              <a:t>шортгорнская,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 </a:t>
            </a:r>
            <a:r>
              <a:rPr lang="ru-RU" sz="2400" b="1" u="sng" dirty="0">
                <a:solidFill>
                  <a:srgbClr val="A67E2B"/>
                </a:solidFill>
                <a:latin typeface="Arial"/>
                <a:hlinkClick r:id="rId4"/>
              </a:rPr>
              <a:t>герефордская</a:t>
            </a:r>
            <a:r>
              <a:rPr lang="ru-RU" sz="2400" b="1" dirty="0">
                <a:solidFill>
                  <a:srgbClr val="2C4353"/>
                </a:solidFill>
                <a:latin typeface="Arial"/>
              </a:rPr>
              <a:t>,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 ну и разумеется дикий американский бизон, некоторые фермеры при выведении </a:t>
            </a:r>
            <a:r>
              <a:rPr lang="ru-RU" sz="2400" dirty="0" err="1">
                <a:solidFill>
                  <a:srgbClr val="2C4353"/>
                </a:solidFill>
                <a:latin typeface="Arial"/>
              </a:rPr>
              <a:t>бифало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 использовали также </a:t>
            </a:r>
            <a:r>
              <a:rPr lang="ru-RU" sz="2400" dirty="0" smtClean="0">
                <a:solidFill>
                  <a:srgbClr val="2C4353"/>
                </a:solidFill>
                <a:latin typeface="Arial"/>
              </a:rPr>
              <a:t>породы </a:t>
            </a:r>
            <a:r>
              <a:rPr lang="ru-RU" sz="2400" b="1" u="sng" dirty="0" err="1" smtClean="0">
                <a:solidFill>
                  <a:srgbClr val="A67E2B"/>
                </a:solidFill>
                <a:latin typeface="Arial"/>
                <a:hlinkClick r:id="rId5"/>
              </a:rPr>
              <a:t>санта-гертруда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 и </a:t>
            </a:r>
            <a:r>
              <a:rPr lang="ru-RU" sz="2400" b="1" u="sng" dirty="0" err="1">
                <a:solidFill>
                  <a:srgbClr val="A67E2B"/>
                </a:solidFill>
                <a:latin typeface="Arial"/>
                <a:hlinkClick r:id="rId6"/>
              </a:rPr>
              <a:t>симметальскую</a:t>
            </a:r>
            <a:r>
              <a:rPr lang="ru-RU" sz="2400" u="sng" dirty="0">
                <a:solidFill>
                  <a:srgbClr val="A67E2B"/>
                </a:solidFill>
                <a:latin typeface="Arial"/>
                <a:hlinkClick r:id="rId6"/>
              </a:rPr>
              <a:t>.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 Полученный гибрид превзошел все ожидания, так для его питания требуется только пастбищная трава, </a:t>
            </a:r>
            <a:r>
              <a:rPr lang="ru-RU" sz="2400" dirty="0" smtClean="0">
                <a:solidFill>
                  <a:srgbClr val="2C4353"/>
                </a:solidFill>
                <a:latin typeface="Arial"/>
              </a:rPr>
              <a:t>обходится без крытых помещений, при </a:t>
            </a:r>
            <a:r>
              <a:rPr lang="ru-RU" sz="2400" dirty="0">
                <a:solidFill>
                  <a:srgbClr val="2C4353"/>
                </a:solidFill>
                <a:latin typeface="Arial"/>
              </a:rPr>
              <a:t>этом животные почти не требуют к себе внимания, так как роды протекают очень хорошо, из-за мелкоплодности, живой вес бычков – 25-30 кг, телок – 20-25 кг. При этом молодняк обладает высокой энергией роста и в возрасте 6 мес весит уже 210 – 230 кг. В годовалом возрасте вес достигает 400-450 кг.</a:t>
            </a:r>
            <a:endParaRPr lang="ru-RU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45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3011-184F-4269-A5BD-46F453E35385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8641"/>
            <a:ext cx="5040560" cy="3496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2" t="9566" r="3245" b="6518"/>
          <a:stretch/>
        </p:blipFill>
        <p:spPr bwMode="auto">
          <a:xfrm>
            <a:off x="3491880" y="3501008"/>
            <a:ext cx="4932485" cy="3077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27584" y="4509120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Бифало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07208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169</Words>
  <Application>Microsoft Office PowerPoint</Application>
  <PresentationFormat>Экран (4:3)</PresentationFormat>
  <Paragraphs>32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2" baseType="lpstr">
      <vt:lpstr>Тема Office</vt:lpstr>
      <vt:lpstr>1_Тема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PAVLOVA</dc:creator>
  <cp:lastModifiedBy>PAVLOVA</cp:lastModifiedBy>
  <cp:revision>3</cp:revision>
  <dcterms:created xsi:type="dcterms:W3CDTF">2017-03-06T18:14:37Z</dcterms:created>
  <dcterms:modified xsi:type="dcterms:W3CDTF">2017-03-06T19:24:54Z</dcterms:modified>
</cp:coreProperties>
</file>

<file path=docProps/thumbnail.jpeg>
</file>